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ppt/embeddings/oleObject1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6.xml" ContentType="application/vnd.openxmlformats-officedocument.presentationml.notes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98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11" r:id="rId11"/>
    <p:sldId id="308" r:id="rId12"/>
    <p:sldId id="309" r:id="rId13"/>
    <p:sldId id="310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27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93919-2167-BA4E-A6E1-149F4FCCF893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5B9AD-3A39-B34E-A963-FFAA627E803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34717-AE19-5542-B0E6-DDDC438C0349}" type="slidenum">
              <a:rPr lang="en-US">
                <a:latin typeface="Arial" pitchFamily="34" charset="0"/>
              </a:rPr>
              <a:pPr/>
              <a:t>2</a:t>
            </a:fld>
            <a:endParaRPr lang="en-US"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2150"/>
            <a:ext cx="4554537" cy="34163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35463"/>
            <a:ext cx="5029200" cy="41163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  <a:ea typeface="ヒラギノ角ゴ Pro W3" pitchFamily="34" charset="-128"/>
                <a:cs typeface="ヒラギノ角ゴ Pro W3" pitchFamily="34" charset="-128"/>
              </a:rPr>
              <a:t>The boundaries of the ice sheets are wherever the ice comes into contact with something else i.e. rock or water.  The four main boundaries are: 1) the ice shelf fronts from where icebergs calve; 2) the ice shelf bases which is in contact with the ocean; 3) the grounding zones where the grounded ice becomes freely floating; and 4) the base of the ice streams where fast flowing ice comes into contact with subglacial meltwater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3101C7-2D0E-8346-BB46-A49BA756A1FA}" type="slidenum">
              <a:rPr lang="en-US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2150"/>
            <a:ext cx="4554537" cy="34163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35463"/>
            <a:ext cx="5029200" cy="411638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5061FE-EA66-BB4C-872E-2D97B93D33B3}" type="slidenum">
              <a:rPr lang="en-US"/>
              <a:pPr/>
              <a:t>3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FE2A9B-6163-3447-8A5F-EA48E53E038E}" type="slidenum">
              <a:rPr lang="en-US">
                <a:latin typeface="Arial" charset="0"/>
              </a:rPr>
              <a:pPr/>
              <a:t>4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2150"/>
            <a:ext cx="4554537" cy="34163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35463"/>
            <a:ext cx="5029200" cy="411638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DB75D-8B21-D64B-A064-42C5F2FAE969}" type="slidenum">
              <a:rPr lang="en-US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DB75D-8B21-D64B-A064-42C5F2FAE969}" type="slidenum">
              <a:rPr lang="en-US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DB75D-8B21-D64B-A064-42C5F2FAE969}" type="slidenum">
              <a:rPr lang="en-US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DB75D-8B21-D64B-A064-42C5F2FAE969}" type="slidenum">
              <a:rPr lang="en-US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DB75D-8B21-D64B-A064-42C5F2FAE969}" type="slidenum">
              <a:rPr lang="en-US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DB75D-8B21-D64B-A064-42C5F2FAE969}" type="slidenum">
              <a:rPr lang="en-US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324A7-E787-E24C-B8AD-98615F80EF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6481" y="273629"/>
            <a:ext cx="8226720" cy="7618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6480" y="1244291"/>
            <a:ext cx="4043520" cy="23733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241" y="1244291"/>
            <a:ext cx="4044960" cy="23733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6480" y="3755914"/>
            <a:ext cx="4043520" cy="23733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8241" y="3755914"/>
            <a:ext cx="4044960" cy="23733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8320" cy="470930"/>
          </a:xfrm>
        </p:spPr>
        <p:txBody>
          <a:bodyPr/>
          <a:lstStyle>
            <a:lvl1pPr>
              <a:defRPr smtClean="0"/>
            </a:lvl1pPr>
          </a:lstStyle>
          <a:p>
            <a:fld id="{130C8DC6-DB9E-4046-BEB9-99BD3E4406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B08F8-8589-5F40-B0D1-2675C9C0C344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D4BBE-ABFF-5946-BA72-992126FACC0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57400"/>
            <a:ext cx="9144000" cy="244686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6001" y="2212975"/>
            <a:ext cx="7632199" cy="147002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Elevation Changes on </a:t>
            </a:r>
            <a:br>
              <a:rPr lang="en-US" sz="4200" dirty="0" smtClean="0"/>
            </a:br>
            <a:r>
              <a:rPr lang="en-US" sz="4200" dirty="0" smtClean="0"/>
              <a:t>Antarctic Ice Shelves</a:t>
            </a:r>
            <a:endParaRPr lang="en-US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48100"/>
            <a:ext cx="9144000" cy="61806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Fernando S. Paolo    Helen A. </a:t>
            </a:r>
            <a:r>
              <a:rPr lang="en-US" sz="2400" dirty="0" err="1" smtClean="0">
                <a:solidFill>
                  <a:schemeClr val="tx1"/>
                </a:solidFill>
              </a:rPr>
              <a:t>Fricker</a:t>
            </a:r>
            <a:r>
              <a:rPr lang="en-US" sz="2400" dirty="0" smtClean="0">
                <a:solidFill>
                  <a:schemeClr val="tx1"/>
                </a:solidFill>
              </a:rPr>
              <a:t>    Laurie </a:t>
            </a:r>
            <a:r>
              <a:rPr lang="en-US" sz="2400" dirty="0" err="1" smtClean="0">
                <a:solidFill>
                  <a:schemeClr val="tx1"/>
                </a:solidFill>
              </a:rPr>
              <a:t>Padman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001" y="4986635"/>
            <a:ext cx="74875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Scripps Institution of Oceanography</a:t>
            </a:r>
          </a:p>
          <a:p>
            <a:endParaRPr lang="en-US" sz="240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40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AAAS Pacific Division, 92nd Annual Meeting @ USD</a:t>
            </a:r>
          </a:p>
          <a:p>
            <a:pPr algn="ctr"/>
            <a:r>
              <a:rPr lang="en-US" sz="240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6-14-2011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-33040" y="4916480"/>
            <a:ext cx="3729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Ice velocity metres/year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46636" y="3500163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Ross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3345861" y="1812306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Amery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009650" y="1982019"/>
            <a:ext cx="16287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Filchner-Ronne</a:t>
            </a: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-956355" y="1296219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Larsen-C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Radar </a:t>
            </a:r>
            <a:r>
              <a:rPr lang="en-US" sz="3000" b="1" dirty="0" err="1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vs</a:t>
            </a: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 Laser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9650" y="5285812"/>
            <a:ext cx="4305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2000" dirty="0" smtClean="0"/>
              <a:t> Dielectric properties of the surface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2000" dirty="0" smtClean="0"/>
              <a:t> Footprint: 20km </a:t>
            </a:r>
            <a:r>
              <a:rPr lang="en-US" sz="2000" dirty="0" err="1" smtClean="0"/>
              <a:t>x</a:t>
            </a:r>
            <a:r>
              <a:rPr lang="en-US" sz="2000" dirty="0" smtClean="0"/>
              <a:t> 65m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US" sz="20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9650" y="947746"/>
            <a:ext cx="7041487" cy="4086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5589569" y="4555798"/>
            <a:ext cx="2461568" cy="4784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59112" rIns="90000" bIns="4500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</a:tabLst>
            </a:pPr>
            <a:r>
              <a:rPr lang="en-US" sz="16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Picture: </a:t>
            </a:r>
            <a:r>
              <a:rPr lang="en-US" sz="1600" dirty="0" err="1">
                <a:solidFill>
                  <a:srgbClr val="000000"/>
                </a:solidFill>
                <a:ea typeface="Arial Unicode MS" charset="0"/>
                <a:cs typeface="Arial Unicode MS" charset="0"/>
              </a:rPr>
              <a:t>Sinéad</a:t>
            </a:r>
            <a:r>
              <a:rPr lang="en-US" sz="16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Farrell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89569" y="5285812"/>
            <a:ext cx="246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800" indent="-32385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z="2000" dirty="0" smtClean="0"/>
              <a:t>Surface slopes</a:t>
            </a:r>
          </a:p>
          <a:p>
            <a:pPr marL="431800" indent="-32385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z="2000" dirty="0" smtClean="0"/>
              <a:t>Cloud coverage</a:t>
            </a:r>
          </a:p>
          <a:p>
            <a:pPr marL="431800" indent="-32385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z="2000" dirty="0" smtClean="0"/>
              <a:t>Pointing errors</a:t>
            </a:r>
            <a:endParaRPr lang="en-US" sz="20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700"/>
            <a:ext cx="9148763" cy="684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77800" y="6248400"/>
            <a:ext cx="7496175" cy="630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62640" rIns="90000" bIns="4500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2000" b="1">
                <a:solidFill>
                  <a:srgbClr val="FFFFFF"/>
                </a:solidFill>
                <a:ea typeface="Arial Unicode MS" charset="0"/>
                <a:cs typeface="Arial Unicode MS" charset="0"/>
              </a:rPr>
              <a:t>Surface elevations (laser-beam footprint) along ground track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endParaRPr lang="en-US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648200" y="2755900"/>
            <a:ext cx="381000" cy="26670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82650"/>
            <a:ext cx="8839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447800" y="6047581"/>
            <a:ext cx="7543800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sz="1000" b="1" dirty="0"/>
          </a:p>
          <a:p>
            <a:pPr algn="r"/>
            <a:r>
              <a:rPr lang="en-US" sz="1200" b="1" dirty="0">
                <a:solidFill>
                  <a:schemeClr val="bg2"/>
                </a:solidFill>
              </a:rPr>
              <a:t>Vertical exaggeration 50x, 1064 nm data only shown here, RADARSAT mosaic image from CSA</a:t>
            </a:r>
            <a:r>
              <a:rPr lang="en-US" sz="1000" b="1" dirty="0"/>
              <a:t> </a:t>
            </a:r>
            <a:endParaRPr lang="en-US" sz="1600" b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400" y="882650"/>
            <a:ext cx="8839200" cy="733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A first day track across Antarctica showing ice sheet elevations in red and atmospheric phenomena in varying colors from light blue for thin clouds to white for opaque layers</a:t>
            </a:r>
            <a:endParaRPr lang="en-US" sz="1600" b="1" dirty="0"/>
          </a:p>
          <a:p>
            <a:endParaRPr lang="en-US" sz="1000" b="1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err="1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ICESat</a:t>
            </a: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 laser altimetry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648200" y="2755900"/>
            <a:ext cx="381000" cy="26670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noProof="0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Polar elevation data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28301"/>
            <a:ext cx="8229601" cy="407029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32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So are the ice shelves changing?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-33040" y="4916480"/>
            <a:ext cx="3729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Ice velocity metres/year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46636" y="3500163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Ross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009650" y="1982019"/>
            <a:ext cx="16287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Filchner-Ronne</a:t>
            </a: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-956355" y="1296219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Larsen-C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noProof="0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Ice shelf retreat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00" y="931588"/>
            <a:ext cx="2908300" cy="2568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9000" y="931588"/>
            <a:ext cx="2087563" cy="2568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5245" y="3708400"/>
            <a:ext cx="2160634" cy="2763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54763" y="3708400"/>
            <a:ext cx="2536397" cy="2763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86129" y="3708400"/>
            <a:ext cx="2848964" cy="2763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5981700" y="749300"/>
            <a:ext cx="2909460" cy="2750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98280" rIns="0" bIns="0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spcAft>
                <a:spcPts val="1413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2000" b="1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In 50 years (remaining):</a:t>
            </a:r>
            <a:endParaRPr lang="en-US" sz="2000" b="1" dirty="0" smtClean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  <a:p>
            <a:pPr>
              <a:lnSpc>
                <a:spcPct val="70000"/>
              </a:lnSpc>
              <a:spcAft>
                <a:spcPts val="1413"/>
              </a:spcAft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Jones: 0%</a:t>
            </a:r>
            <a:endParaRPr lang="en-US" sz="2000" dirty="0" smtClean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  <a:p>
            <a:pPr>
              <a:lnSpc>
                <a:spcPct val="70000"/>
              </a:lnSpc>
              <a:spcAft>
                <a:spcPts val="1413"/>
              </a:spcAft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Arial Unicode MS" charset="0"/>
                <a:cs typeface="Arial Unicode MS" charset="0"/>
              </a:rPr>
              <a:t>Wordie</a:t>
            </a:r>
            <a:r>
              <a:rPr lang="en-US" sz="20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: 10%</a:t>
            </a:r>
            <a:endParaRPr lang="en-US" sz="2000" dirty="0" smtClean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  <a:p>
            <a:pPr>
              <a:lnSpc>
                <a:spcPct val="70000"/>
              </a:lnSpc>
              <a:spcAft>
                <a:spcPts val="1413"/>
              </a:spcAft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P. Gustav: 1%</a:t>
            </a:r>
            <a:endParaRPr lang="en-US" sz="2000" dirty="0" smtClean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  <a:p>
            <a:pPr>
              <a:lnSpc>
                <a:spcPct val="70000"/>
              </a:lnSpc>
              <a:spcAft>
                <a:spcPts val="1413"/>
              </a:spcAft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Larsen A: 10%</a:t>
            </a:r>
            <a:endParaRPr lang="en-US" sz="2000" dirty="0" smtClean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  <a:p>
            <a:pPr>
              <a:lnSpc>
                <a:spcPct val="70000"/>
              </a:lnSpc>
              <a:spcAft>
                <a:spcPts val="1413"/>
              </a:spcAft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Larsen B: 21</a:t>
            </a:r>
            <a:r>
              <a:rPr lang="en-US" sz="20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%</a:t>
            </a:r>
          </a:p>
          <a:p>
            <a:pPr>
              <a:lnSpc>
                <a:spcPct val="70000"/>
              </a:lnSpc>
              <a:spcAft>
                <a:spcPts val="1413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16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Cook </a:t>
            </a:r>
            <a:r>
              <a:rPr lang="en-US" sz="16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&amp; Vaughan (2010)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5867400" y="838200"/>
            <a:ext cx="3276600" cy="2547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7800" indent="-177800" eaLnBrk="0" hangingPunct="0">
              <a:lnSpc>
                <a:spcPct val="110000"/>
              </a:lnSpc>
              <a:spcAft>
                <a:spcPct val="10000"/>
              </a:spcAft>
              <a:buFont typeface="Arial"/>
              <a:buChar char="•"/>
            </a:pPr>
            <a:r>
              <a:rPr lang="en-US" sz="2400" dirty="0" smtClean="0">
                <a:latin typeface="Helvetica" charset="0"/>
              </a:rPr>
              <a:t>Rapid collapse of Larsen B</a:t>
            </a:r>
          </a:p>
          <a:p>
            <a:pPr marL="177800" indent="-177800" eaLnBrk="0" hangingPunct="0">
              <a:lnSpc>
                <a:spcPct val="110000"/>
              </a:lnSpc>
              <a:spcAft>
                <a:spcPct val="10000"/>
              </a:spcAft>
              <a:buFont typeface="Arial"/>
              <a:buChar char="•"/>
            </a:pPr>
            <a:r>
              <a:rPr lang="en-US" sz="2400" dirty="0" smtClean="0">
                <a:latin typeface="Helvetica" charset="0"/>
              </a:rPr>
              <a:t>Surface melting inducing crack propagation</a:t>
            </a:r>
          </a:p>
          <a:p>
            <a:pPr marL="177800" indent="-177800" eaLnBrk="0" hangingPunct="0">
              <a:lnSpc>
                <a:spcPct val="110000"/>
              </a:lnSpc>
              <a:spcAft>
                <a:spcPct val="10000"/>
              </a:spcAft>
            </a:pPr>
            <a:endParaRPr lang="en-US" sz="2100" dirty="0" smtClean="0">
              <a:latin typeface="Helvetica" charset="0"/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38200"/>
            <a:ext cx="5257800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3279775"/>
            <a:ext cx="5105400" cy="357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65100" y="4686300"/>
            <a:ext cx="3797300" cy="18712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7800" indent="-177800" eaLnBrk="0" hangingPunct="0">
              <a:lnSpc>
                <a:spcPct val="110000"/>
              </a:lnSpc>
              <a:spcAft>
                <a:spcPct val="10000"/>
              </a:spcAft>
              <a:buFont typeface="Arial"/>
              <a:buChar char="•"/>
            </a:pP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Thinning of 1 </a:t>
            </a:r>
            <a:r>
              <a:rPr lang="en-US" sz="2200" dirty="0" err="1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m</a:t>
            </a: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/yr (previous)</a:t>
            </a:r>
          </a:p>
          <a:p>
            <a:pPr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Precondition </a:t>
            </a:r>
            <a:r>
              <a:rPr lang="en-US" sz="2200" dirty="0" err="1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vs</a:t>
            </a: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triggering:</a:t>
            </a:r>
          </a:p>
          <a:p>
            <a:pPr lvl="1"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ocean </a:t>
            </a:r>
            <a:r>
              <a:rPr lang="en-US" sz="2200" dirty="0" err="1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vs</a:t>
            </a: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atmosphere</a:t>
            </a:r>
            <a:endParaRPr lang="en-US" sz="2200" dirty="0" smtClean="0">
              <a:solidFill>
                <a:srgbClr val="000090"/>
              </a:solidFill>
              <a:latin typeface="Helvetica" charset="0"/>
            </a:endParaRPr>
          </a:p>
          <a:p>
            <a:pPr marL="177800" indent="-177800" eaLnBrk="0" hangingPunct="0">
              <a:lnSpc>
                <a:spcPct val="110000"/>
              </a:lnSpc>
              <a:spcAft>
                <a:spcPct val="10000"/>
              </a:spcAft>
            </a:pPr>
            <a:endParaRPr lang="en-US" sz="2100" dirty="0">
              <a:solidFill>
                <a:srgbClr val="000090"/>
              </a:solidFill>
              <a:latin typeface="Helvetica" charset="0"/>
            </a:endParaRPr>
          </a:p>
        </p:txBody>
      </p:sp>
      <p:sp>
        <p:nvSpPr>
          <p:cNvPr id="33799" name="Text Box 8"/>
          <p:cNvSpPr txBox="1">
            <a:spLocks noChangeArrowheads="1"/>
          </p:cNvSpPr>
          <p:nvPr/>
        </p:nvSpPr>
        <p:spPr bwMode="auto">
          <a:xfrm>
            <a:off x="0" y="838200"/>
            <a:ext cx="1904413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January 31 2002</a:t>
            </a:r>
          </a:p>
        </p:txBody>
      </p:sp>
      <p:sp>
        <p:nvSpPr>
          <p:cNvPr id="33800" name="Text Box 9"/>
          <p:cNvSpPr txBox="1">
            <a:spLocks noChangeArrowheads="1"/>
          </p:cNvSpPr>
          <p:nvPr/>
        </p:nvSpPr>
        <p:spPr bwMode="auto">
          <a:xfrm>
            <a:off x="4038600" y="3279775"/>
            <a:ext cx="1581150" cy="36671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March 5 2002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40100" y="2365541"/>
            <a:ext cx="19177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Helvetica" charset="0"/>
              </a:rPr>
              <a:t>Terra MODIS images courtesy of Ted </a:t>
            </a:r>
            <a:r>
              <a:rPr lang="en-US" sz="1400" dirty="0" err="1" smtClean="0">
                <a:solidFill>
                  <a:schemeClr val="bg1"/>
                </a:solidFill>
                <a:latin typeface="Helvetica" charset="0"/>
              </a:rPr>
              <a:t>Scambos</a:t>
            </a:r>
            <a:r>
              <a:rPr lang="en-US" sz="1400" dirty="0" smtClean="0">
                <a:solidFill>
                  <a:schemeClr val="bg1"/>
                </a:solidFill>
                <a:latin typeface="Helvetica" charset="0"/>
              </a:rPr>
              <a:t>, NSIDC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noProof="0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Ice shelf </a:t>
            </a: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disintegration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32224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Changes in the vertical dimension.</a:t>
            </a:r>
          </a:p>
          <a:p>
            <a:pPr algn="ctr"/>
            <a:endParaRPr lang="en-US" sz="3200" b="1" dirty="0" smtClean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RIS_mov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048084"/>
            <a:ext cx="4495800" cy="3549316"/>
          </a:xfrm>
          <a:prstGeom prst="rect">
            <a:avLst/>
          </a:prstGeom>
          <a:noFill/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927600" y="990600"/>
            <a:ext cx="3759200" cy="19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33363" indent="-233363">
              <a:lnSpc>
                <a:spcPct val="120000"/>
              </a:lnSpc>
              <a:spcAft>
                <a:spcPct val="15000"/>
              </a:spcAft>
              <a:buClr>
                <a:srgbClr val="800000"/>
              </a:buClr>
              <a:buSzPct val="90000"/>
            </a:pPr>
            <a:r>
              <a:rPr lang="en-US" sz="2000" b="1" dirty="0" smtClean="0">
                <a:latin typeface="Arial"/>
              </a:rPr>
              <a:t>Contributions:</a:t>
            </a:r>
            <a:r>
              <a:rPr lang="en-US" sz="2000" dirty="0" smtClean="0">
                <a:latin typeface="Arial"/>
              </a:rPr>
              <a:t> </a:t>
            </a:r>
          </a:p>
          <a:p>
            <a:pPr marL="233363" indent="-233363">
              <a:lnSpc>
                <a:spcPct val="120000"/>
              </a:lnSpc>
              <a:spcAft>
                <a:spcPct val="15000"/>
              </a:spcAft>
              <a:buClr>
                <a:srgbClr val="800000"/>
              </a:buClr>
              <a:buSzPct val="90000"/>
            </a:pPr>
            <a:r>
              <a:rPr lang="en-US" sz="2000" dirty="0" smtClean="0">
                <a:latin typeface="Arial"/>
              </a:rPr>
              <a:t>	Tides, surface mass balance, basal melt, ice flow divergence, </a:t>
            </a:r>
            <a:r>
              <a:rPr lang="en-US" sz="2000" dirty="0" err="1" smtClean="0">
                <a:latin typeface="Arial"/>
              </a:rPr>
              <a:t>firn</a:t>
            </a:r>
            <a:r>
              <a:rPr lang="en-US" sz="2000" dirty="0" smtClean="0">
                <a:latin typeface="Arial"/>
              </a:rPr>
              <a:t> compaction, </a:t>
            </a:r>
            <a:r>
              <a:rPr lang="en-US" sz="2000" dirty="0" err="1" smtClean="0">
                <a:latin typeface="Arial"/>
              </a:rPr>
              <a:t>rada</a:t>
            </a:r>
            <a:r>
              <a:rPr lang="en-US" sz="2000" dirty="0" smtClean="0">
                <a:latin typeface="Arial"/>
              </a:rPr>
              <a:t> penetration…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447675" y="4597400"/>
            <a:ext cx="3622306" cy="762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33363" indent="-233363" algn="ctr" eaLnBrk="1" hangingPunct="1">
              <a:lnSpc>
                <a:spcPct val="120000"/>
              </a:lnSpc>
              <a:spcAft>
                <a:spcPct val="15000"/>
              </a:spcAft>
              <a:buClr>
                <a:srgbClr val="FFFF00"/>
              </a:buClr>
            </a:pPr>
            <a:r>
              <a:rPr lang="en-US" sz="1800" b="0" dirty="0">
                <a:effectLst/>
                <a:latin typeface="Arial" charset="0"/>
              </a:rPr>
              <a:t>Tide model of Ross Ice Shelf run over 24 hours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Changes in elevation of an ice shelf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7601" y="3593432"/>
            <a:ext cx="3759200" cy="23538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08602" y="5624158"/>
            <a:ext cx="356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1°C can lead to 10 </a:t>
            </a:r>
            <a:r>
              <a:rPr lang="en-US" dirty="0" err="1" smtClean="0"/>
              <a:t>m</a:t>
            </a:r>
            <a:r>
              <a:rPr lang="en-US" dirty="0" smtClean="0"/>
              <a:t>/yr melt rate</a:t>
            </a:r>
          </a:p>
          <a:p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noProof="0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Dynamic thinning after ice shelf removal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63" y="1584325"/>
            <a:ext cx="4287837" cy="2568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8663" y="1181100"/>
            <a:ext cx="2903537" cy="2568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5225" y="1181100"/>
            <a:ext cx="2898775" cy="2568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79399" y="4354288"/>
            <a:ext cx="8545514" cy="1951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21168" rIns="0" bIns="0">
            <a:prstTxWarp prst="textNoShape">
              <a:avLst/>
            </a:prstTxWarp>
          </a:bodyPr>
          <a:lstStyle/>
          <a:p>
            <a:pPr marL="431800" indent="-323850">
              <a:spcAft>
                <a:spcPts val="1413"/>
              </a:spcAft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Ice </a:t>
            </a:r>
            <a:r>
              <a:rPr lang="en-US" sz="24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shelf </a:t>
            </a:r>
            <a:r>
              <a:rPr lang="en-US" sz="24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collapse </a:t>
            </a:r>
            <a:r>
              <a:rPr lang="en-US" sz="24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prompted rapid dynamic thinning of tributary </a:t>
            </a:r>
            <a:r>
              <a:rPr lang="en-US" sz="24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glaciers</a:t>
            </a:r>
          </a:p>
          <a:p>
            <a:pPr marL="431800" indent="-323850">
              <a:spcAft>
                <a:spcPts val="1413"/>
              </a:spcAft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Thinning continued for years to decades after collapse and propagated far inland</a:t>
            </a: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6446838" y="5959250"/>
            <a:ext cx="2378075" cy="34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60876" rIns="90000" bIns="4500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</a:tabLst>
            </a:pPr>
            <a:r>
              <a:rPr lang="en-US" sz="16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Pritchard et al. (2010)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181" y="773799"/>
            <a:ext cx="7907338" cy="576567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671748" name="Text Box 4"/>
          <p:cNvSpPr txBox="1">
            <a:spLocks noChangeArrowheads="1"/>
          </p:cNvSpPr>
          <p:nvPr/>
        </p:nvSpPr>
        <p:spPr bwMode="auto">
          <a:xfrm>
            <a:off x="5592295" y="5616141"/>
            <a:ext cx="293322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Antarctica and Greenland together contain </a:t>
            </a:r>
            <a:r>
              <a:rPr lang="en-US" dirty="0" smtClean="0">
                <a:solidFill>
                  <a:srgbClr val="FFFF00"/>
                </a:solidFill>
              </a:rPr>
              <a:t>~66m </a:t>
            </a:r>
            <a:r>
              <a:rPr lang="en-US" dirty="0">
                <a:solidFill>
                  <a:srgbClr val="FFFF00"/>
                </a:solidFill>
              </a:rPr>
              <a:t>global sea-level equivalent</a:t>
            </a:r>
          </a:p>
        </p:txBody>
      </p:sp>
      <p:sp>
        <p:nvSpPr>
          <p:cNvPr id="671749" name="Text Box 5"/>
          <p:cNvSpPr txBox="1">
            <a:spLocks noChangeArrowheads="1"/>
          </p:cNvSpPr>
          <p:nvPr/>
        </p:nvSpPr>
        <p:spPr bwMode="auto">
          <a:xfrm>
            <a:off x="1265881" y="922896"/>
            <a:ext cx="1301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33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rPr>
              <a:t>mass gain</a:t>
            </a:r>
          </a:p>
        </p:txBody>
      </p:sp>
      <p:sp>
        <p:nvSpPr>
          <p:cNvPr id="671750" name="Text Box 6"/>
          <p:cNvSpPr txBox="1">
            <a:spLocks noChangeArrowheads="1"/>
          </p:cNvSpPr>
          <p:nvPr/>
        </p:nvSpPr>
        <p:spPr bwMode="auto">
          <a:xfrm>
            <a:off x="5021906" y="4436034"/>
            <a:ext cx="1530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rPr>
              <a:t>surface melt</a:t>
            </a:r>
          </a:p>
        </p:txBody>
      </p:sp>
      <p:sp>
        <p:nvSpPr>
          <p:cNvPr id="671751" name="Text Box 7"/>
          <p:cNvSpPr txBox="1">
            <a:spLocks noChangeArrowheads="1"/>
          </p:cNvSpPr>
          <p:nvPr/>
        </p:nvSpPr>
        <p:spPr bwMode="auto">
          <a:xfrm>
            <a:off x="5048894" y="5148821"/>
            <a:ext cx="1301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rPr>
              <a:t>basal melt</a:t>
            </a:r>
          </a:p>
        </p:txBody>
      </p:sp>
      <p:sp>
        <p:nvSpPr>
          <p:cNvPr id="671752" name="Text Box 8"/>
          <p:cNvSpPr txBox="1">
            <a:spLocks noChangeArrowheads="1"/>
          </p:cNvSpPr>
          <p:nvPr/>
        </p:nvSpPr>
        <p:spPr bwMode="auto">
          <a:xfrm>
            <a:off x="3874144" y="4272521"/>
            <a:ext cx="1168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rPr>
              <a:t>iceberg calving</a:t>
            </a:r>
          </a:p>
        </p:txBody>
      </p:sp>
      <p:sp>
        <p:nvSpPr>
          <p:cNvPr id="671753" name="Text Box 9"/>
          <p:cNvSpPr txBox="1">
            <a:spLocks noChangeArrowheads="1"/>
          </p:cNvSpPr>
          <p:nvPr/>
        </p:nvSpPr>
        <p:spPr bwMode="auto">
          <a:xfrm>
            <a:off x="6858644" y="2672321"/>
            <a:ext cx="1098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33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rPr>
              <a:t>snowfall</a:t>
            </a:r>
          </a:p>
        </p:txBody>
      </p:sp>
      <p:sp>
        <p:nvSpPr>
          <p:cNvPr id="671754" name="Rectangle 10"/>
          <p:cNvSpPr>
            <a:spLocks noChangeArrowheads="1"/>
          </p:cNvSpPr>
          <p:nvPr/>
        </p:nvSpPr>
        <p:spPr bwMode="auto">
          <a:xfrm rot="-689545">
            <a:off x="6853881" y="4675746"/>
            <a:ext cx="862013" cy="18256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1755" name="Text Box 11"/>
          <p:cNvSpPr txBox="1">
            <a:spLocks noChangeArrowheads="1"/>
          </p:cNvSpPr>
          <p:nvPr/>
        </p:nvSpPr>
        <p:spPr bwMode="auto">
          <a:xfrm rot="-634612">
            <a:off x="6768156" y="4585259"/>
            <a:ext cx="1022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rPr>
              <a:t>ice flow</a:t>
            </a:r>
          </a:p>
        </p:txBody>
      </p:sp>
      <p:sp>
        <p:nvSpPr>
          <p:cNvPr id="671756" name="Text Box 12"/>
          <p:cNvSpPr txBox="1">
            <a:spLocks noChangeArrowheads="1"/>
          </p:cNvSpPr>
          <p:nvPr/>
        </p:nvSpPr>
        <p:spPr bwMode="auto">
          <a:xfrm>
            <a:off x="1278581" y="1211821"/>
            <a:ext cx="1289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rPr>
              <a:t>mass loss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What is an ice shelf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j-lt"/>
                <a:ea typeface="ヒラギノ角ゴ Pro W3" charset="-128"/>
                <a:cs typeface="ヒラギノ角ゴ Pro W3" charset="-128"/>
              </a:rPr>
              <a:t>?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748" grpId="0"/>
      <p:bldP spid="671749" grpId="0"/>
      <p:bldP spid="671750" grpId="0"/>
      <p:bldP spid="671751" grpId="0"/>
      <p:bldP spid="671752" grpId="0"/>
      <p:bldP spid="671753" grpId="0"/>
      <p:bldP spid="671754" grpId="0" animBg="1"/>
      <p:bldP spid="671755" grpId="0"/>
      <p:bldP spid="6717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Acceleration in thinning rate</a:t>
            </a: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6600825" y="5754687"/>
            <a:ext cx="2378075" cy="34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60876" rIns="90000" bIns="4500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</a:tabLst>
            </a:pPr>
            <a:r>
              <a:rPr lang="en-US" sz="1600" dirty="0" err="1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Wingham</a:t>
            </a:r>
            <a:r>
              <a:rPr lang="en-US" sz="16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et al. (2009)</a:t>
            </a:r>
          </a:p>
          <a:p>
            <a:pPr>
              <a:tabLst>
                <a:tab pos="723900" algn="l"/>
                <a:tab pos="1447800" algn="l"/>
                <a:tab pos="2171700" algn="l"/>
              </a:tabLst>
            </a:pPr>
            <a:endParaRPr lang="en-US" sz="1600" dirty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92175"/>
            <a:ext cx="2568575" cy="2568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7550" y="1222375"/>
            <a:ext cx="2921000" cy="2089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7550" y="3436938"/>
            <a:ext cx="2921000" cy="2128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0375" y="3705225"/>
            <a:ext cx="2565400" cy="2568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223000" y="962025"/>
            <a:ext cx="2755900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21168" rIns="0" bIns="0">
            <a:prstTxWarp prst="textNoShape">
              <a:avLst/>
            </a:prstTxWarp>
          </a:bodyPr>
          <a:lstStyle/>
          <a:p>
            <a:pPr marL="431800" indent="-323850">
              <a:spcAft>
                <a:spcPts val="1413"/>
              </a:spcAft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Thinning has accelerated </a:t>
            </a:r>
            <a:r>
              <a:rPr lang="en-US" sz="24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and spread inland to encompass tributaries</a:t>
            </a:r>
            <a:endParaRPr lang="en-US" sz="2400" dirty="0" smtClean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  <a:p>
            <a:pPr marL="431800" indent="-323850">
              <a:spcAft>
                <a:spcPts val="1413"/>
              </a:spcAft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At </a:t>
            </a:r>
            <a:r>
              <a:rPr lang="en-US" sz="24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its present rate, the main trunk of PIG will be afloat within some 100 years, six times sooner than anticipated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676650" y="5738812"/>
            <a:ext cx="2227263" cy="34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60876" rIns="90000" bIns="4500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</a:tabLst>
            </a:pPr>
            <a:r>
              <a:rPr lang="en-US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PIG: 1995 and 2006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The need for longer time series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5" y="1327150"/>
            <a:ext cx="2971800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0550" y="1327150"/>
            <a:ext cx="2668588" cy="2568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37238" y="2566988"/>
            <a:ext cx="2921000" cy="2173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5400" y="1098550"/>
            <a:ext cx="2514600" cy="2057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447675" y="4741637"/>
            <a:ext cx="8696324" cy="1563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66168" rIns="90000" bIns="45000">
            <a:prstTxWarp prst="textNoShape">
              <a:avLst/>
            </a:prstTxWarp>
          </a:bodyPr>
          <a:lstStyle/>
          <a:p>
            <a:pPr marL="431800" lvl="1" indent="-21590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200" dirty="0">
                <a:solidFill>
                  <a:srgbClr val="000000"/>
                </a:solidFill>
                <a:ea typeface="Arial" charset="0"/>
                <a:cs typeface="Arial" charset="0"/>
              </a:rPr>
              <a:t>S</a:t>
            </a:r>
            <a:r>
              <a:rPr lang="en-US" sz="22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eparate </a:t>
            </a:r>
            <a:r>
              <a:rPr lang="en-US" sz="2200" dirty="0">
                <a:solidFill>
                  <a:srgbClr val="000000"/>
                </a:solidFill>
                <a:ea typeface="Arial" charset="0"/>
                <a:cs typeface="Arial" charset="0"/>
              </a:rPr>
              <a:t>long-term </a:t>
            </a:r>
            <a:r>
              <a:rPr lang="en-US" sz="22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trends of </a:t>
            </a:r>
            <a:r>
              <a:rPr lang="en-US" sz="2200" b="1" dirty="0" smtClean="0">
                <a:solidFill>
                  <a:srgbClr val="000000"/>
                </a:solidFill>
                <a:ea typeface="Arial" charset="0"/>
                <a:cs typeface="Arial" charset="0"/>
              </a:rPr>
              <a:t>climate change</a:t>
            </a:r>
            <a:r>
              <a:rPr lang="en-US" sz="22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from </a:t>
            </a:r>
            <a:endParaRPr lang="en-US" sz="2200" dirty="0" smtClean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  <a:p>
            <a:pPr marL="431800" lvl="1" indent="-21590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20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	interannual</a:t>
            </a: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to decadal </a:t>
            </a:r>
            <a:r>
              <a:rPr lang="en-US" sz="2200" b="1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natural variability</a:t>
            </a:r>
            <a:endParaRPr lang="en-US" sz="2200" b="1" dirty="0" smtClean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  <a:p>
            <a:pPr marL="431800" lvl="1" indent="-21590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Spatial </a:t>
            </a:r>
            <a:r>
              <a:rPr lang="en-US" sz="22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variability of surface elevation</a:t>
            </a:r>
            <a:endParaRPr lang="en-US" sz="2200" dirty="0" smtClean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  <a:p>
            <a:pPr marL="431800" lvl="1" indent="-21590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2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S</a:t>
            </a:r>
            <a:r>
              <a:rPr lang="en-US" sz="2200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urface </a:t>
            </a:r>
            <a:r>
              <a:rPr lang="en-US" sz="22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lowering started before 1992 (most studies)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Key questions for the future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47675" y="990600"/>
            <a:ext cx="8239125" cy="551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4695" rIns="0" bIns="0" numCol="1" anchor="t" anchorCtr="0" compatLnSpc="1">
            <a:prstTxWarp prst="textNoShape">
              <a:avLst/>
            </a:prstTxWarp>
          </a:bodyPr>
          <a:lstStyle/>
          <a:p>
            <a:pPr marL="431800" marR="0" lvl="0" indent="-32385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800" kern="0" dirty="0" smtClean="0">
                <a:solidFill>
                  <a:srgbClr val="000000"/>
                </a:solidFill>
              </a:rPr>
              <a:t>T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 origin of the imbalance lies almost certainly within the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surrounding ocean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431800" marR="0" lvl="0" indent="-32385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800" kern="0" dirty="0" smtClean="0">
                <a:solidFill>
                  <a:srgbClr val="000000"/>
                </a:solidFill>
              </a:rPr>
              <a:t>	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long-term warming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the southern oceans or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decadal variability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ocean circulation?</a:t>
            </a:r>
          </a:p>
          <a:p>
            <a:pPr marL="431800" marR="0" lvl="0" indent="-32385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While understanding of the physical mechanisms of change continues to improve, the near-future glacial sea-level contribution rely on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projections from observations</a:t>
            </a:r>
          </a:p>
          <a:p>
            <a:pPr marL="431800" marR="0" lvl="0" indent="-32385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question remains as to whether future ice shelf change will be dominated by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oceanographic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or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atmospheric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forcing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PIA03431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5410200" y="6276975"/>
            <a:ext cx="34782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rgbClr val="0D0157"/>
                </a:solidFill>
              </a:rPr>
              <a:t>NASA/GSFC/LaRC/JPL MISR Team</a:t>
            </a:r>
          </a:p>
          <a:p>
            <a:r>
              <a:rPr lang="en-US" sz="1600" i="1">
                <a:solidFill>
                  <a:srgbClr val="0D0157"/>
                </a:solidFill>
              </a:rPr>
              <a:t>David Diner (JPL)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4953000" y="228600"/>
            <a:ext cx="4038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800000"/>
                </a:solidFill>
              </a:rPr>
              <a:t>Iceberg calving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5241" y="3175000"/>
            <a:ext cx="22148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Thank you!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360" y="905239"/>
            <a:ext cx="3559681" cy="26692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4899" y="1263139"/>
            <a:ext cx="4322621" cy="214137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4672800" y="3796239"/>
            <a:ext cx="4014720" cy="23301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64899" y="4096087"/>
            <a:ext cx="436529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800" dirty="0" smtClean="0"/>
              <a:t>Not the same as sea-ice!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 Flat surface in general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 In hydrostatic equilibrium</a:t>
            </a:r>
          </a:p>
          <a:p>
            <a:endParaRPr lang="en-US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What do they look like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j-lt"/>
                <a:ea typeface="ヒラギノ角ゴ Pro W3" charset="-128"/>
                <a:cs typeface="ヒラギノ角ゴ Pro W3" charset="-128"/>
              </a:rPr>
              <a:t>?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60" y="3862841"/>
            <a:ext cx="3733291" cy="244248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>
            <p:ph idx="1"/>
          </p:nvPr>
        </p:nvGraphicFramePr>
        <p:xfrm>
          <a:off x="1143000" y="762000"/>
          <a:ext cx="7086600" cy="5854700"/>
        </p:xfrm>
        <a:graphic>
          <a:graphicData uri="http://schemas.openxmlformats.org/presentationml/2006/ole">
            <p:oleObj spid="_x0000_s66562" name="CorelPhotoPaint.Image.9" r:id="rId4" imgW="11174603" imgH="9231746" progId="">
              <p:embed/>
            </p:oleObj>
          </a:graphicData>
        </a:graphic>
      </p:graphicFrame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000" b="1" dirty="0" smtClean="0">
                <a:solidFill>
                  <a:srgbClr val="800000"/>
                </a:solidFill>
                <a:ea typeface="ヒラギノ角ゴ Pro W3" charset="-128"/>
                <a:cs typeface="ヒラギノ角ゴ Pro W3" charset="-128"/>
              </a:rPr>
              <a:t>Where are the ice shelves?</a:t>
            </a:r>
            <a:endParaRPr lang="en-US" sz="3000" b="1" dirty="0">
              <a:solidFill>
                <a:srgbClr val="800000"/>
              </a:solidFill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31748" name="Rectangle 6"/>
          <p:cNvSpPr>
            <a:spLocks noChangeArrowheads="1"/>
          </p:cNvSpPr>
          <p:nvPr/>
        </p:nvSpPr>
        <p:spPr bwMode="auto">
          <a:xfrm>
            <a:off x="2667000" y="4419600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Ross</a:t>
            </a:r>
          </a:p>
        </p:txBody>
      </p:sp>
      <p:sp>
        <p:nvSpPr>
          <p:cNvPr id="31749" name="Rectangle 7"/>
          <p:cNvSpPr>
            <a:spLocks noChangeArrowheads="1"/>
          </p:cNvSpPr>
          <p:nvPr/>
        </p:nvSpPr>
        <p:spPr bwMode="auto">
          <a:xfrm>
            <a:off x="5715000" y="2286000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Amery</a:t>
            </a:r>
          </a:p>
        </p:txBody>
      </p:sp>
      <p:sp>
        <p:nvSpPr>
          <p:cNvPr id="31750" name="Rectangle 8"/>
          <p:cNvSpPr>
            <a:spLocks noChangeArrowheads="1"/>
          </p:cNvSpPr>
          <p:nvPr/>
        </p:nvSpPr>
        <p:spPr bwMode="auto">
          <a:xfrm>
            <a:off x="2638425" y="2514600"/>
            <a:ext cx="16287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Filchner-Ronne</a:t>
            </a:r>
          </a:p>
        </p:txBody>
      </p:sp>
      <p:sp>
        <p:nvSpPr>
          <p:cNvPr id="31751" name="Rectangle 9"/>
          <p:cNvSpPr>
            <a:spLocks noChangeArrowheads="1"/>
          </p:cNvSpPr>
          <p:nvPr/>
        </p:nvSpPr>
        <p:spPr bwMode="auto">
          <a:xfrm>
            <a:off x="304800" y="1676400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Larsen-C</a:t>
            </a:r>
          </a:p>
        </p:txBody>
      </p:sp>
      <p:sp>
        <p:nvSpPr>
          <p:cNvPr id="138250" name="Text Box 10"/>
          <p:cNvSpPr txBox="1">
            <a:spLocks noChangeArrowheads="1"/>
          </p:cNvSpPr>
          <p:nvPr/>
        </p:nvSpPr>
        <p:spPr bwMode="auto">
          <a:xfrm>
            <a:off x="0" y="5670550"/>
            <a:ext cx="9144000" cy="1200328"/>
          </a:xfrm>
          <a:prstGeom prst="rect">
            <a:avLst/>
          </a:prstGeom>
          <a:solidFill>
            <a:srgbClr val="808080">
              <a:alpha val="67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2400" b="1" dirty="0">
                <a:solidFill>
                  <a:srgbClr val="000090"/>
                </a:solidFill>
                <a:latin typeface="Arial" pitchFamily="-110" charset="0"/>
              </a:rPr>
              <a:t>Most of the mass lost from the Antarctic ice sheet takes place in the ice shelves through iceberg calving (~65%) and basal melting (~30%)</a:t>
            </a:r>
          </a:p>
        </p:txBody>
      </p:sp>
      <p:sp>
        <p:nvSpPr>
          <p:cNvPr id="138251" name="Text Box 11"/>
          <p:cNvSpPr txBox="1">
            <a:spLocks noChangeArrowheads="1"/>
          </p:cNvSpPr>
          <p:nvPr/>
        </p:nvSpPr>
        <p:spPr bwMode="auto">
          <a:xfrm>
            <a:off x="0" y="5301218"/>
            <a:ext cx="9144000" cy="1569660"/>
          </a:xfrm>
          <a:prstGeom prst="rect">
            <a:avLst/>
          </a:prstGeom>
          <a:solidFill>
            <a:schemeClr val="bg2">
              <a:alpha val="67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0090"/>
                </a:solidFill>
                <a:latin typeface="Arial" pitchFamily="-110" charset="0"/>
              </a:rPr>
              <a:t>Ice shelves are in contact with both the ocean and the atmosphere, and therefore may be sensitive indicators of climate change</a:t>
            </a:r>
          </a:p>
          <a:p>
            <a:pPr>
              <a:defRPr/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-110" charset="0"/>
            </a:endParaRPr>
          </a:p>
        </p:txBody>
      </p:sp>
      <p:sp>
        <p:nvSpPr>
          <p:cNvPr id="138252" name="Text Box 12"/>
          <p:cNvSpPr txBox="1">
            <a:spLocks noChangeArrowheads="1"/>
          </p:cNvSpPr>
          <p:nvPr/>
        </p:nvSpPr>
        <p:spPr bwMode="auto">
          <a:xfrm>
            <a:off x="0" y="5288340"/>
            <a:ext cx="9144000" cy="1569660"/>
          </a:xfrm>
          <a:prstGeom prst="rect">
            <a:avLst/>
          </a:prstGeom>
          <a:solidFill>
            <a:schemeClr val="bg2">
              <a:alpha val="67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0090"/>
                </a:solidFill>
                <a:latin typeface="Arial" pitchFamily="-110" charset="0"/>
              </a:rPr>
              <a:t>Loss of ice shelves does not directly affect sea-level, but they are tightly coupled to inland ice </a:t>
            </a:r>
            <a:r>
              <a:rPr lang="en-US" sz="2400" b="1" dirty="0" err="1">
                <a:solidFill>
                  <a:srgbClr val="000090"/>
                </a:solidFill>
                <a:latin typeface="Arial" pitchFamily="-110" charset="0"/>
                <a:sym typeface="Wingdings" pitchFamily="-110" charset="2"/>
              </a:rPr>
              <a:t></a:t>
            </a:r>
            <a:r>
              <a:rPr lang="en-US" sz="2400" b="1" dirty="0">
                <a:solidFill>
                  <a:srgbClr val="000090"/>
                </a:solidFill>
                <a:latin typeface="Arial" pitchFamily="-110" charset="0"/>
                <a:sym typeface="Wingdings" pitchFamily="-110" charset="2"/>
              </a:rPr>
              <a:t> </a:t>
            </a:r>
            <a:r>
              <a:rPr lang="en-US" sz="2400" b="1" dirty="0">
                <a:solidFill>
                  <a:srgbClr val="000090"/>
                </a:solidFill>
                <a:latin typeface="Arial" pitchFamily="-110" charset="0"/>
              </a:rPr>
              <a:t>ice shelf mass balance does matter to sea-level</a:t>
            </a:r>
          </a:p>
          <a:p>
            <a:pPr>
              <a:defRPr/>
            </a:pP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-110" charset="0"/>
            </a:endParaRPr>
          </a:p>
        </p:txBody>
      </p:sp>
      <p:sp>
        <p:nvSpPr>
          <p:cNvPr id="31755" name="Text Box 15"/>
          <p:cNvSpPr txBox="1">
            <a:spLocks noChangeArrowheads="1"/>
          </p:cNvSpPr>
          <p:nvPr/>
        </p:nvSpPr>
        <p:spPr bwMode="auto">
          <a:xfrm>
            <a:off x="152400" y="37338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 sz="2400">
              <a:latin typeface="Times New Roman" charset="0"/>
              <a:ea typeface="ＭＳ Ｐゴシック" pitchFamily="34" charset="-128"/>
              <a:cs typeface="ＭＳ Ｐゴシック" pitchFamily="34" charset="-128"/>
            </a:endParaRPr>
          </a:p>
        </p:txBody>
      </p:sp>
      <p:sp>
        <p:nvSpPr>
          <p:cNvPr id="31756" name="Rectangle 16"/>
          <p:cNvSpPr>
            <a:spLocks noChangeArrowheads="1"/>
          </p:cNvSpPr>
          <p:nvPr/>
        </p:nvSpPr>
        <p:spPr bwMode="auto">
          <a:xfrm>
            <a:off x="0" y="3581400"/>
            <a:ext cx="2286000" cy="1371600"/>
          </a:xfrm>
          <a:prstGeom prst="rect">
            <a:avLst/>
          </a:prstGeom>
          <a:solidFill>
            <a:srgbClr val="A4C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7" name="Rectangle 17"/>
          <p:cNvSpPr>
            <a:spLocks noChangeArrowheads="1"/>
          </p:cNvSpPr>
          <p:nvPr/>
        </p:nvSpPr>
        <p:spPr bwMode="auto">
          <a:xfrm>
            <a:off x="152400" y="4511675"/>
            <a:ext cx="228600" cy="228600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8" name="Rectangle 18"/>
          <p:cNvSpPr>
            <a:spLocks noChangeArrowheads="1"/>
          </p:cNvSpPr>
          <p:nvPr/>
        </p:nvSpPr>
        <p:spPr bwMode="auto">
          <a:xfrm>
            <a:off x="152400" y="3733800"/>
            <a:ext cx="228600" cy="228600"/>
          </a:xfrm>
          <a:prstGeom prst="rect">
            <a:avLst/>
          </a:prstGeom>
          <a:solidFill>
            <a:srgbClr val="33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Rectangle 19"/>
          <p:cNvSpPr>
            <a:spLocks noChangeArrowheads="1"/>
          </p:cNvSpPr>
          <p:nvPr/>
        </p:nvSpPr>
        <p:spPr bwMode="auto">
          <a:xfrm>
            <a:off x="152400" y="4130675"/>
            <a:ext cx="228600" cy="228600"/>
          </a:xfrm>
          <a:prstGeom prst="rect">
            <a:avLst/>
          </a:prstGeom>
          <a:solidFill>
            <a:srgbClr val="1F01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0" name="Text Box 20"/>
          <p:cNvSpPr txBox="1">
            <a:spLocks noChangeArrowheads="1"/>
          </p:cNvSpPr>
          <p:nvPr/>
        </p:nvSpPr>
        <p:spPr bwMode="auto">
          <a:xfrm>
            <a:off x="381000" y="4419600"/>
            <a:ext cx="2362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a typeface="ＭＳ Ｐゴシック" pitchFamily="34" charset="-128"/>
                <a:cs typeface="ＭＳ Ｐゴシック" pitchFamily="34" charset="-128"/>
              </a:rPr>
              <a:t>ice free area</a:t>
            </a:r>
          </a:p>
        </p:txBody>
      </p:sp>
      <p:sp>
        <p:nvSpPr>
          <p:cNvPr id="31761" name="Text Box 21"/>
          <p:cNvSpPr txBox="1">
            <a:spLocks noChangeArrowheads="1"/>
          </p:cNvSpPr>
          <p:nvPr/>
        </p:nvSpPr>
        <p:spPr bwMode="auto">
          <a:xfrm>
            <a:off x="381000" y="3641725"/>
            <a:ext cx="2362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ea typeface="ＭＳ Ｐゴシック" pitchFamily="34" charset="-128"/>
                <a:cs typeface="ＭＳ Ｐゴシック" pitchFamily="34" charset="-128"/>
              </a:rPr>
              <a:t>ice </a:t>
            </a:r>
            <a:r>
              <a:rPr lang="en-US" sz="2000" dirty="0" smtClean="0">
                <a:ea typeface="ＭＳ Ｐゴシック" pitchFamily="34" charset="-128"/>
                <a:cs typeface="ＭＳ Ｐゴシック" pitchFamily="34" charset="-128"/>
              </a:rPr>
              <a:t>shelf (11%)</a:t>
            </a:r>
            <a:endParaRPr lang="en-US" sz="2000" dirty="0">
              <a:ea typeface="ＭＳ Ｐゴシック" pitchFamily="34" charset="-128"/>
              <a:cs typeface="ＭＳ Ｐゴシック" pitchFamily="34" charset="-128"/>
            </a:endParaRPr>
          </a:p>
        </p:txBody>
      </p:sp>
      <p:sp>
        <p:nvSpPr>
          <p:cNvPr id="31762" name="Text Box 22"/>
          <p:cNvSpPr txBox="1">
            <a:spLocks noChangeArrowheads="1"/>
          </p:cNvSpPr>
          <p:nvPr/>
        </p:nvSpPr>
        <p:spPr bwMode="auto">
          <a:xfrm>
            <a:off x="381000" y="4038600"/>
            <a:ext cx="2362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ea typeface="ＭＳ Ｐゴシック" pitchFamily="34" charset="-128"/>
                <a:cs typeface="ＭＳ Ｐゴシック" pitchFamily="34" charset="-128"/>
              </a:rPr>
              <a:t>grounded ice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50" grpId="0" animBg="1"/>
      <p:bldP spid="138251" grpId="0" animBg="1"/>
      <p:bldP spid="138251" grpId="1" animBg="1"/>
      <p:bldP spid="1382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3" descr="flow"/>
          <p:cNvPicPr>
            <a:picLocks noChangeAspect="1" noChangeArrowheads="1"/>
          </p:cNvPicPr>
          <p:nvPr/>
        </p:nvPicPr>
        <p:blipFill>
          <a:blip r:embed="rId3"/>
          <a:srcRect l="10231" t="28215" r="29808" b="9055"/>
          <a:stretch>
            <a:fillRect/>
          </a:stretch>
        </p:blipFill>
        <p:spPr bwMode="auto">
          <a:xfrm>
            <a:off x="4207215" y="950556"/>
            <a:ext cx="4936785" cy="396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-33040" y="4916480"/>
            <a:ext cx="3729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Ice velocity metres/year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702" name="Picture 5" descr="bar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9836" y="4946808"/>
            <a:ext cx="1893230" cy="339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99588" y="5542753"/>
            <a:ext cx="78401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dirty="0" smtClean="0"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ea typeface="Arial" charset="0"/>
                <a:cs typeface="Arial" charset="0"/>
              </a:rPr>
              <a:t>More than 80% of ice flows towards the ocean through </a:t>
            </a:r>
            <a:r>
              <a:rPr lang="en-US" sz="2000" dirty="0" smtClean="0"/>
              <a:t>ice shelves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sz="2000" dirty="0" smtClean="0"/>
              <a:t> Buttressing role on grounded ice</a:t>
            </a:r>
          </a:p>
          <a:p>
            <a:pPr>
              <a:buClr>
                <a:srgbClr val="800000"/>
              </a:buClr>
              <a:buFont typeface="Wingdings" charset="2"/>
              <a:buChar char=""/>
            </a:pPr>
            <a:endParaRPr lang="en-US" dirty="0" smtClean="0">
              <a:solidFill>
                <a:srgbClr val="000090"/>
              </a:solidFill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46636" y="3500163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Ross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3345861" y="1812306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Amery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009650" y="1982019"/>
            <a:ext cx="16287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Filchner-Ronne</a:t>
            </a: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-956355" y="1296219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Larsen-C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Why ice shelves are important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j-lt"/>
                <a:ea typeface="ヒラギノ角ゴ Pro W3" charset="-128"/>
                <a:cs typeface="ヒラギノ角ゴ Pro W3" charset="-128"/>
              </a:rPr>
              <a:t>?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262520"/>
            <a:ext cx="4818117" cy="297878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457200" y="1058689"/>
            <a:ext cx="34419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sz="2000" dirty="0" smtClean="0"/>
              <a:t>Sensitive to climate change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Affect global circulation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Iceberg generation</a:t>
            </a:r>
            <a:endParaRPr lang="en-US" sz="2000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-33040" y="4916480"/>
            <a:ext cx="3729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Ice velocity metres/year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46636" y="3500163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Ross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3345861" y="1812306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Amery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009650" y="1982019"/>
            <a:ext cx="16287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Filchner-Ronne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Why is difficult to study them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j-lt"/>
                <a:ea typeface="ヒラギノ角ゴ Pro W3" charset="-128"/>
                <a:cs typeface="ヒラギノ角ゴ Pro W3" charset="-128"/>
              </a:rPr>
              <a:t>?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664" y="1352557"/>
            <a:ext cx="4695912" cy="4295212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5566612" y="1238005"/>
            <a:ext cx="31201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Antarctica is the coldest, driest and windiest continent</a:t>
            </a:r>
          </a:p>
          <a:p>
            <a:endParaRPr lang="en-US" sz="2400" dirty="0" smtClean="0"/>
          </a:p>
          <a:p>
            <a:r>
              <a:rPr lang="en-US" sz="2400" b="1" dirty="0" smtClean="0"/>
              <a:t>Spatial scales</a:t>
            </a:r>
          </a:p>
          <a:p>
            <a:r>
              <a:rPr lang="en-US" sz="2400" dirty="0" smtClean="0"/>
              <a:t>Ice shelves are all around the edges</a:t>
            </a:r>
          </a:p>
          <a:p>
            <a:endParaRPr lang="en-US" sz="2400" dirty="0" smtClean="0"/>
          </a:p>
          <a:p>
            <a:r>
              <a:rPr lang="en-US" sz="2400" b="1" dirty="0" smtClean="0"/>
              <a:t>Time scales</a:t>
            </a:r>
          </a:p>
          <a:p>
            <a:r>
              <a:rPr lang="en-US" sz="2400" dirty="0" smtClean="0"/>
              <a:t>Different variability: seasons, years, decades</a:t>
            </a:r>
            <a:endParaRPr lang="en-US" dirty="0" smtClean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32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How do we study the vast ice sheets?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-33040" y="4916480"/>
            <a:ext cx="3729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Ice velocity metres/year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46636" y="3500163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Ross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3345861" y="1812306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Amery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009650" y="1982019"/>
            <a:ext cx="16287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Filchner-Ronne</a:t>
            </a: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-956355" y="1296219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Larsen-C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j-lt"/>
                <a:ea typeface="ヒラギノ角ゴ Pro W3" charset="-128"/>
                <a:cs typeface="ヒラギノ角ゴ Pro W3" charset="-128"/>
              </a:rPr>
              <a:t>We</a:t>
            </a:r>
            <a:r>
              <a:rPr kumimoji="0" lang="en-US" sz="3000" b="1" i="0" u="none" strike="noStrike" kern="1200" cap="none" spc="0" normalizeH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j-lt"/>
                <a:ea typeface="ヒラギノ角ゴ Pro W3" charset="-128"/>
                <a:cs typeface="ヒラギノ角ゴ Pro W3" charset="-128"/>
              </a:rPr>
              <a:t> use satellites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9944" y="0"/>
            <a:ext cx="4114800" cy="39278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380" y="3641725"/>
            <a:ext cx="4114800" cy="3216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19944" y="4114800"/>
            <a:ext cx="4114800" cy="2743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36380" y="1296219"/>
            <a:ext cx="451918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Stable platform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Continuous in time and space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Global coverage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-33040" y="4916480"/>
            <a:ext cx="3729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Ice velocity metres/year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46636" y="3500163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Ross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3345861" y="1812306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Amery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009650" y="1982019"/>
            <a:ext cx="16287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Filchner-Ronne</a:t>
            </a: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-956355" y="1296219"/>
            <a:ext cx="3863975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Larsen-C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noProof="0" dirty="0" smtClean="0">
                <a:solidFill>
                  <a:srgbClr val="800000"/>
                </a:solidFill>
                <a:latin typeface="+mj-lt"/>
                <a:ea typeface="ヒラギノ角ゴ Pro W3" charset="-128"/>
                <a:cs typeface="ヒラギノ角ゴ Pro W3" charset="-128"/>
              </a:rPr>
              <a:t>Satellite altimetry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j-lt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7622" y="990600"/>
            <a:ext cx="6236378" cy="4906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326689" y="1194341"/>
            <a:ext cx="25809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2400" dirty="0" smtClean="0"/>
              <a:t>If satellite altitude (A) is known, surface height (</a:t>
            </a:r>
            <a:r>
              <a:rPr lang="en-US" sz="2400" dirty="0" err="1" smtClean="0"/>
              <a:t>h</a:t>
            </a:r>
            <a:r>
              <a:rPr lang="en-US" sz="2400" dirty="0" smtClean="0"/>
              <a:t>) can be determined from range (R)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US" sz="2400" dirty="0" smtClean="0"/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2400" dirty="0" smtClean="0"/>
              <a:t>We look at height difference at crossing points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3991" y="5896718"/>
            <a:ext cx="3571875" cy="371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457200" y="6305325"/>
            <a:ext cx="8190445" cy="73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AAASPD, 92</a:t>
            </a:r>
            <a:r>
              <a:rPr lang="en-US" sz="1400" baseline="300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nd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 Annual Meeting @ USD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lang="en-US" sz="1400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Fernando Paolo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1095</Words>
  <Application>Microsoft Macintosh PowerPoint</Application>
  <PresentationFormat>On-screen Show (4:3)</PresentationFormat>
  <Paragraphs>166</Paragraphs>
  <Slides>23</Slides>
  <Notes>10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CorelPhotoPaint.Image.9</vt:lpstr>
      <vt:lpstr>Elevation Changes on  Antarctic Ice Shelves</vt:lpstr>
      <vt:lpstr>Slide 2</vt:lpstr>
      <vt:lpstr>Slide 3</vt:lpstr>
      <vt:lpstr>Where are the ice shelves?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SIO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SIO 115 Ice in the Climate System</dc:title>
  <dc:creator>Helen SIO</dc:creator>
  <cp:lastModifiedBy>IGPP</cp:lastModifiedBy>
  <cp:revision>79</cp:revision>
  <dcterms:created xsi:type="dcterms:W3CDTF">2011-07-30T23:58:13Z</dcterms:created>
  <dcterms:modified xsi:type="dcterms:W3CDTF">2011-07-30T23:58:34Z</dcterms:modified>
</cp:coreProperties>
</file>